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Título de la presentació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0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formación fáctica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7" name="Nivel de texto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mer plano de plantas salvajes entre roca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n formación rocosa bajo nubes oscuras con un camino de tierra al fondo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rimer plano de una planta salvaje que crece entre rocas volcánica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ascada rodeada de un paisaje rocoso y verd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Diapositiva de 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ángulo 10"/>
          <p:cNvSpPr/>
          <p:nvPr/>
        </p:nvSpPr>
        <p:spPr>
          <a:xfrm>
            <a:off x="0" y="8502315"/>
            <a:ext cx="24384000" cy="5213685"/>
          </a:xfrm>
          <a:prstGeom prst="rect">
            <a:avLst/>
          </a:prstGeom>
          <a:gradFill>
            <a:gsLst>
              <a:gs pos="0">
                <a:srgbClr val="BE005A">
                  <a:alpha val="85000"/>
                </a:srgbClr>
              </a:gs>
              <a:gs pos="100000">
                <a:srgbClr val="3B2CAC">
                  <a:alpha val="85000"/>
                </a:srgbClr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170" name="TÍTULO DE LA PRESENTACIÓN"/>
          <p:cNvSpPr txBox="1"/>
          <p:nvPr>
            <p:ph type="title" hasCustomPrompt="1"/>
          </p:nvPr>
        </p:nvSpPr>
        <p:spPr>
          <a:xfrm>
            <a:off x="3625515" y="9401164"/>
            <a:ext cx="17614233" cy="1831747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pc="0" sz="11000"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71" name="Nivel de texto 1…"/>
          <p:cNvSpPr txBox="1"/>
          <p:nvPr>
            <p:ph type="body" sz="quarter" idx="1" hasCustomPrompt="1"/>
          </p:nvPr>
        </p:nvSpPr>
        <p:spPr>
          <a:xfrm>
            <a:off x="3625515" y="11898514"/>
            <a:ext cx="18288001" cy="1203681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defTabSz="1828800">
              <a:spcBef>
                <a:spcPts val="2000"/>
              </a:spcBef>
              <a:buSzTx/>
              <a:buNone/>
              <a:defRPr b="1" sz="60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  <a:lvl2pPr marL="0" indent="457200" defTabSz="1828800">
              <a:spcBef>
                <a:spcPts val="2000"/>
              </a:spcBef>
              <a:buSzTx/>
              <a:buNone/>
              <a:defRPr b="1" sz="60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2pPr>
            <a:lvl3pPr marL="0" indent="914400" defTabSz="1828800">
              <a:spcBef>
                <a:spcPts val="2000"/>
              </a:spcBef>
              <a:buSzTx/>
              <a:buNone/>
              <a:defRPr b="1" sz="60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3pPr>
            <a:lvl4pPr marL="0" indent="1371600" defTabSz="1828800">
              <a:spcBef>
                <a:spcPts val="2000"/>
              </a:spcBef>
              <a:buSzTx/>
              <a:buNone/>
              <a:defRPr b="1" sz="60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4pPr>
            <a:lvl5pPr marL="0" indent="1828800" defTabSz="1828800">
              <a:spcBef>
                <a:spcPts val="2000"/>
              </a:spcBef>
              <a:buSzTx/>
              <a:buNone/>
              <a:defRPr b="1" sz="60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5pPr>
          </a:lstStyle>
          <a:p>
            <a:pPr/>
            <a:r>
              <a:t>Lorem Ipsum Dolor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2" name="Número de diapositiva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3" name="Rectángulo 9"/>
          <p:cNvSpPr/>
          <p:nvPr/>
        </p:nvSpPr>
        <p:spPr>
          <a:xfrm>
            <a:off x="2759242" y="9755999"/>
            <a:ext cx="288001" cy="396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174" name="Conector recto 11"/>
          <p:cNvSpPr/>
          <p:nvPr/>
        </p:nvSpPr>
        <p:spPr>
          <a:xfrm>
            <a:off x="3914273" y="11588418"/>
            <a:ext cx="1860885" cy="1"/>
          </a:xfrm>
          <a:prstGeom prst="line">
            <a:avLst/>
          </a:prstGeom>
          <a:ln w="50800">
            <a:solidFill>
              <a:srgbClr val="FFCD6B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175" name="Conector recto 13"/>
          <p:cNvSpPr/>
          <p:nvPr/>
        </p:nvSpPr>
        <p:spPr>
          <a:xfrm flipV="1">
            <a:off x="22152878" y="1272"/>
            <a:ext cx="1" cy="2743201"/>
          </a:xfrm>
          <a:prstGeom prst="line">
            <a:avLst/>
          </a:prstGeom>
          <a:ln w="50800">
            <a:solidFill>
              <a:srgbClr val="BE005A"/>
            </a:solidFill>
            <a:miter/>
          </a:ln>
        </p:spPr>
        <p:txBody>
          <a:bodyPr tIns="91439" bIns="91439"/>
          <a:lstStyle/>
          <a:p>
            <a:pPr defTabSz="18288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176" name="Marcador de texto 14"/>
          <p:cNvSpPr/>
          <p:nvPr>
            <p:ph type="body" sz="quarter" idx="21" hasCustomPrompt="1"/>
          </p:nvPr>
        </p:nvSpPr>
        <p:spPr>
          <a:xfrm>
            <a:off x="18832095" y="2027938"/>
            <a:ext cx="2921001" cy="962027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r" defTabSz="1554480">
              <a:spcBef>
                <a:spcPts val="1700"/>
              </a:spcBef>
              <a:buSzTx/>
              <a:buNone/>
              <a:defRPr b="1" sz="5100">
                <a:solidFill>
                  <a:srgbClr val="BE005A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20XX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isaje de colinas verdes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e la presentació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3" name="Autor y fech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presentación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e la diapositiva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la diapositiva</a:t>
            </a:r>
          </a:p>
        </p:txBody>
      </p:sp>
      <p:sp>
        <p:nvSpPr>
          <p:cNvPr id="33" name="Nivel de texto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ocas cubiertas de musgo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3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61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an formación rocosa bajo nubes oscuras con un camino de tierra al fondo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72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82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merrickchristensen.com/articles/headless-user-interface-components/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O4IWJcafX8c" TargetMode="External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pMuiVlnGqjk" TargetMode="External"/><Relationship Id="rId3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vPRdY87_SH0" TargetMode="External"/><Relationship Id="rId3" Type="http://schemas.openxmlformats.org/officeDocument/2006/relationships/image" Target="../media/image1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isaje de colinas verdes" descr="Paisaje de colinas verd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65" t="22394" r="15775" b="154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6" name="Headless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187" name="Pepe Fabra Valverde | Noviembre 2024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Noviembre 2024</a:t>
            </a:r>
          </a:p>
        </p:txBody>
      </p:sp>
      <p:sp>
        <p:nvSpPr>
          <p:cNvPr id="188" name="Una nueva manera de desarrollar interfac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 nueva manera de desarrollar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 que funcione me sirve"/>
          <p:cNvSpPr txBox="1"/>
          <p:nvPr>
            <p:ph type="title"/>
          </p:nvPr>
        </p:nvSpPr>
        <p:spPr>
          <a:xfrm>
            <a:off x="1206500" y="345252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Con que funcione me sirve</a:t>
            </a:r>
          </a:p>
        </p:txBody>
      </p:sp>
      <p:sp>
        <p:nvSpPr>
          <p:cNvPr id="220" name="Subtítulo de la diapositiva"/>
          <p:cNvSpPr txBox="1"/>
          <p:nvPr>
            <p:ph type="body" idx="21"/>
          </p:nvPr>
        </p:nvSpPr>
        <p:spPr>
          <a:xfrm>
            <a:off x="1206500" y="4745985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Ordenadores no tan potentes…"/>
          <p:cNvSpPr txBox="1"/>
          <p:nvPr>
            <p:ph type="body" sz="half" idx="1"/>
          </p:nvPr>
        </p:nvSpPr>
        <p:spPr>
          <a:xfrm>
            <a:off x="1206500" y="6748527"/>
            <a:ext cx="21971000" cy="3514951"/>
          </a:xfrm>
          <a:prstGeom prst="rect">
            <a:avLst/>
          </a:prstGeom>
        </p:spPr>
        <p:txBody>
          <a:bodyPr/>
          <a:lstStyle/>
          <a:p>
            <a:pPr/>
            <a:r>
              <a:t>Ordenadores no tan potentes</a:t>
            </a:r>
          </a:p>
          <a:p>
            <a:pPr/>
            <a:r>
              <a:t>Lenguajes no orientados al desarrollo de UI</a:t>
            </a:r>
          </a:p>
          <a:p>
            <a:pPr lvl="1"/>
            <a:r>
              <a:t>o a veces no tan completos y cómodos como hoy en día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ont y Back"/>
          <p:cNvSpPr txBox="1"/>
          <p:nvPr>
            <p:ph type="title"/>
          </p:nvPr>
        </p:nvSpPr>
        <p:spPr>
          <a:xfrm>
            <a:off x="1206500" y="40161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Front y Back</a:t>
            </a:r>
          </a:p>
        </p:txBody>
      </p:sp>
      <p:sp>
        <p:nvSpPr>
          <p:cNvPr id="224" name="Más allá del servidor"/>
          <p:cNvSpPr txBox="1"/>
          <p:nvPr>
            <p:ph type="body" idx="21"/>
          </p:nvPr>
        </p:nvSpPr>
        <p:spPr>
          <a:xfrm>
            <a:off x="1206500" y="530965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Más allá del servidor</a:t>
            </a:r>
          </a:p>
        </p:txBody>
      </p:sp>
      <p:sp>
        <p:nvSpPr>
          <p:cNvPr id="225" name="Cuándo ocurrió la separación más clara…"/>
          <p:cNvSpPr txBox="1"/>
          <p:nvPr>
            <p:ph type="body" sz="quarter" idx="1"/>
          </p:nvPr>
        </p:nvSpPr>
        <p:spPr>
          <a:xfrm>
            <a:off x="1206500" y="7312201"/>
            <a:ext cx="21971000" cy="2387603"/>
          </a:xfrm>
          <a:prstGeom prst="rect">
            <a:avLst/>
          </a:prstGeom>
        </p:spPr>
        <p:txBody>
          <a:bodyPr/>
          <a:lstStyle/>
          <a:p>
            <a:pPr/>
            <a:r>
              <a:t>Cuándo ocurrió la separación más clara</a:t>
            </a:r>
          </a:p>
          <a:p>
            <a:pPr/>
            <a:r>
              <a:t>Front como una disciplina seria e independiente del back, no una capa más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xperiencia de Usuario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Experiencia de Usuario</a:t>
            </a:r>
          </a:p>
        </p:txBody>
      </p:sp>
      <p:sp>
        <p:nvSpPr>
          <p:cNvPr id="228" name="Cómo la psicología ayuda a desarrollar mejor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Cómo la psicología ayuda a desarrollar mejor</a:t>
            </a:r>
          </a:p>
        </p:txBody>
      </p:sp>
      <p:sp>
        <p:nvSpPr>
          <p:cNvPr id="229" name="UI, UX y ROI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UI, UX y ROI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odifica lo que quie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Modifica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Y entonces nacieron las librerías"/>
          <p:cNvSpPr txBox="1"/>
          <p:nvPr>
            <p:ph type="title"/>
          </p:nvPr>
        </p:nvSpPr>
        <p:spPr>
          <a:xfrm>
            <a:off x="1206500" y="4103473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Y entonces nacieron las librerías</a:t>
            </a:r>
          </a:p>
        </p:txBody>
      </p:sp>
      <p:sp>
        <p:nvSpPr>
          <p:cNvPr id="234" name="Subtítulo de la diapositiva"/>
          <p:cNvSpPr txBox="1"/>
          <p:nvPr>
            <p:ph type="body" idx="21"/>
          </p:nvPr>
        </p:nvSpPr>
        <p:spPr>
          <a:xfrm>
            <a:off x="1206500" y="5396935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Librerías opinionadas…"/>
          <p:cNvSpPr txBox="1"/>
          <p:nvPr>
            <p:ph type="body" sz="quarter" idx="1"/>
          </p:nvPr>
        </p:nvSpPr>
        <p:spPr>
          <a:xfrm>
            <a:off x="1206500" y="7399477"/>
            <a:ext cx="21971000" cy="2213050"/>
          </a:xfrm>
          <a:prstGeom prst="rect">
            <a:avLst/>
          </a:prstGeom>
        </p:spPr>
        <p:txBody>
          <a:bodyPr/>
          <a:lstStyle/>
          <a:p>
            <a:pPr/>
            <a:r>
              <a:t>Librerías opinionadas</a:t>
            </a:r>
          </a:p>
          <a:p>
            <a:pPr/>
            <a:r>
              <a:t>Qué es un software opinionado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mponente"/>
          <p:cNvSpPr txBox="1"/>
          <p:nvPr>
            <p:ph type="title"/>
          </p:nvPr>
        </p:nvSpPr>
        <p:spPr>
          <a:xfrm>
            <a:off x="1206500" y="348501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Componente</a:t>
            </a:r>
          </a:p>
        </p:txBody>
      </p:sp>
      <p:sp>
        <p:nvSpPr>
          <p:cNvPr id="238" name="Subtítulo de la diapositiva"/>
          <p:cNvSpPr txBox="1"/>
          <p:nvPr>
            <p:ph type="body" idx="21"/>
          </p:nvPr>
        </p:nvSpPr>
        <p:spPr>
          <a:xfrm>
            <a:off x="1206500" y="477847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Cómo se diferencia del componente de arquitectura…"/>
          <p:cNvSpPr txBox="1"/>
          <p:nvPr>
            <p:ph type="body" sz="half" idx="1"/>
          </p:nvPr>
        </p:nvSpPr>
        <p:spPr>
          <a:xfrm>
            <a:off x="1206500" y="6781020"/>
            <a:ext cx="21971000" cy="3449964"/>
          </a:xfrm>
          <a:prstGeom prst="rect">
            <a:avLst/>
          </a:prstGeom>
        </p:spPr>
        <p:txBody>
          <a:bodyPr/>
          <a:lstStyle/>
          <a:p>
            <a:pPr/>
            <a:r>
              <a:t>Cómo se diferencia del componente de arquitectura</a:t>
            </a:r>
          </a:p>
          <a:p>
            <a:pPr/>
            <a:r>
              <a:t>Enfoque para el desarrollo UI</a:t>
            </a:r>
          </a:p>
          <a:p>
            <a:pPr/>
            <a:r>
              <a:t>Contribución de React/JSX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brerías de Componentes"/>
          <p:cNvSpPr txBox="1"/>
          <p:nvPr>
            <p:ph type="title"/>
          </p:nvPr>
        </p:nvSpPr>
        <p:spPr>
          <a:xfrm>
            <a:off x="1206500" y="3727829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Librerías de Componentes</a:t>
            </a:r>
          </a:p>
        </p:txBody>
      </p:sp>
      <p:sp>
        <p:nvSpPr>
          <p:cNvPr id="242" name="Subtítulo de la diapositiva"/>
          <p:cNvSpPr txBox="1"/>
          <p:nvPr>
            <p:ph type="body" idx="21"/>
          </p:nvPr>
        </p:nvSpPr>
        <p:spPr>
          <a:xfrm>
            <a:off x="1206500" y="502129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¿Nos hacen falta? Accesibilidad, compatibilidad entre navegadores, funcionalidad compleja…"/>
          <p:cNvSpPr txBox="1"/>
          <p:nvPr>
            <p:ph type="body" sz="quarter" idx="1"/>
          </p:nvPr>
        </p:nvSpPr>
        <p:spPr>
          <a:xfrm>
            <a:off x="1206500" y="7023834"/>
            <a:ext cx="21971000" cy="2964337"/>
          </a:xfrm>
          <a:prstGeom prst="rect">
            <a:avLst/>
          </a:prstGeom>
        </p:spPr>
        <p:txBody>
          <a:bodyPr/>
          <a:lstStyle/>
          <a:p>
            <a:pPr/>
            <a:r>
              <a:t>¿Nos hacen falta? Accesibilidad, compatibilidad entre navegadores, funcionalidad compleja</a:t>
            </a:r>
          </a:p>
          <a:p>
            <a:pPr/>
            <a:r>
              <a:t>¿Qué opiniones debería tener una librería?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Modifica lo que quier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Modifica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obreescribe lo que quier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Sobreescribe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CSS/S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SCSS/SASS</a:t>
            </a:r>
          </a:p>
        </p:txBody>
      </p:sp>
      <p:sp>
        <p:nvSpPr>
          <p:cNvPr id="250" name="2004, CS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2004, CSS</a:t>
            </a:r>
          </a:p>
        </p:txBody>
      </p:sp>
      <p:pic>
        <p:nvPicPr>
          <p:cNvPr id="251" name="Rocas cubiertas de musgo" descr="Rocas cubiertas de musgo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13417" t="0" r="13417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isclaimer"/>
          <p:cNvSpPr txBox="1"/>
          <p:nvPr>
            <p:ph type="title"/>
          </p:nvPr>
        </p:nvSpPr>
        <p:spPr>
          <a:xfrm>
            <a:off x="1206500" y="3574591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Disclaimer</a:t>
            </a:r>
          </a:p>
        </p:txBody>
      </p:sp>
      <p:sp>
        <p:nvSpPr>
          <p:cNvPr id="191" name="Subtítulo de agenda"/>
          <p:cNvSpPr txBox="1"/>
          <p:nvPr>
            <p:ph type="body" idx="21"/>
          </p:nvPr>
        </p:nvSpPr>
        <p:spPr>
          <a:xfrm>
            <a:off x="1206500" y="486805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La sesión se grabará…"/>
          <p:cNvSpPr txBox="1"/>
          <p:nvPr>
            <p:ph type="body" sz="half" idx="1"/>
          </p:nvPr>
        </p:nvSpPr>
        <p:spPr>
          <a:xfrm>
            <a:off x="1206500" y="6870595"/>
            <a:ext cx="21971000" cy="3270814"/>
          </a:xfrm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t>La sesión se grabará</a:t>
            </a:r>
          </a:p>
          <a:p>
            <a:pPr marL="698500" indent="-698500">
              <a:buSzPct val="123000"/>
              <a:buChar char="•"/>
            </a:pPr>
            <a:r>
              <a:t>Se compartirán las slides al terminar la sesión</a:t>
            </a:r>
          </a:p>
          <a:p>
            <a:pPr marL="698500" indent="-698500">
              <a:buSzPct val="123000"/>
              <a:buChar char="•"/>
            </a:pPr>
            <a:r>
              <a:t>Pregunta sin miedos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jQuery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 UI</a:t>
            </a:r>
          </a:p>
        </p:txBody>
      </p:sp>
      <p:sp>
        <p:nvSpPr>
          <p:cNvPr id="254" name="2006, DOM Wrapper. 2007 Librería de comunida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2006, DOM Wrapper. 2007 Librería de comunidad</a:t>
            </a:r>
          </a:p>
        </p:txBody>
      </p:sp>
      <p:pic>
        <p:nvPicPr>
          <p:cNvPr id="255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449" t="0" r="5449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ngular y Material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8" sz="7900"/>
            </a:lvl1pPr>
          </a:lstStyle>
          <a:p>
            <a:pPr/>
            <a:r>
              <a:t>Angular y Material UI</a:t>
            </a:r>
          </a:p>
        </p:txBody>
      </p:sp>
      <p:sp>
        <p:nvSpPr>
          <p:cNvPr id="258" name="2010 Framework. 2014 MU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2010 Framework. 2014 MUI</a:t>
            </a:r>
          </a:p>
        </p:txBody>
      </p:sp>
      <p:pic>
        <p:nvPicPr>
          <p:cNvPr id="259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ackbone.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Backbone.js</a:t>
            </a:r>
          </a:p>
        </p:txBody>
      </p:sp>
      <p:sp>
        <p:nvSpPr>
          <p:cNvPr id="262" name="2010, MV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2010, MVC</a:t>
            </a:r>
          </a:p>
        </p:txBody>
      </p:sp>
      <p:pic>
        <p:nvPicPr>
          <p:cNvPr id="263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159" t="0" r="17159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ootstr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</a:t>
            </a:r>
          </a:p>
        </p:txBody>
      </p:sp>
      <p:sp>
        <p:nvSpPr>
          <p:cNvPr id="266" name="2011, CSS, SCSS/SAS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2011, CSS, SCSS/SASS</a:t>
            </a:r>
          </a:p>
        </p:txBody>
      </p:sp>
      <p:pic>
        <p:nvPicPr>
          <p:cNvPr id="267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07" t="0" r="11107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omposition over inheri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Composition over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omposition over inheritan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Composition over inheritance</a:t>
            </a:r>
          </a:p>
          <a:p>
            <a:pPr/>
            <a:r>
              <a:t>¡¡De verdad!!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 dónde viene el concepto"/>
          <p:cNvSpPr txBox="1"/>
          <p:nvPr>
            <p:ph type="title"/>
          </p:nvPr>
        </p:nvSpPr>
        <p:spPr>
          <a:xfrm>
            <a:off x="1206500" y="404928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De dónde viene el concepto</a:t>
            </a:r>
          </a:p>
        </p:txBody>
      </p:sp>
      <p:sp>
        <p:nvSpPr>
          <p:cNvPr id="274" name="Subtítulo de la diapositiva"/>
          <p:cNvSpPr txBox="1"/>
          <p:nvPr>
            <p:ph type="body" idx="21"/>
          </p:nvPr>
        </p:nvSpPr>
        <p:spPr>
          <a:xfrm>
            <a:off x="1206500" y="5342745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Object-Oriented Programming…"/>
          <p:cNvSpPr txBox="1"/>
          <p:nvPr>
            <p:ph type="body" sz="quarter" idx="1"/>
          </p:nvPr>
        </p:nvSpPr>
        <p:spPr>
          <a:xfrm>
            <a:off x="1206500" y="7345287"/>
            <a:ext cx="21971000" cy="2321431"/>
          </a:xfrm>
          <a:prstGeom prst="rect">
            <a:avLst/>
          </a:prstGeom>
        </p:spPr>
        <p:txBody>
          <a:bodyPr/>
          <a:lstStyle/>
          <a:p>
            <a:pPr/>
            <a:r>
              <a:t>Object-Oriented Programming</a:t>
            </a:r>
          </a:p>
          <a:p>
            <a:pPr/>
            <a:r>
              <a:t>Herencia en componentes de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or qué preferimos composición…"/>
          <p:cNvSpPr txBox="1"/>
          <p:nvPr>
            <p:ph type="title"/>
          </p:nvPr>
        </p:nvSpPr>
        <p:spPr>
          <a:xfrm>
            <a:off x="1206500" y="614141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Por qué preferimos composición…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omponiendo delegamos control y resposnabilida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Componiendo delegamos control y resposnabilidad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mponiendo delegamos control y resposnabilida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Componiendo delegamos control y resposnabilidad</a:t>
            </a:r>
          </a:p>
        </p:txBody>
      </p:sp>
      <p:sp>
        <p:nvSpPr>
          <p:cNvPr id="282" name="No seas un control freak"/>
          <p:cNvSpPr txBox="1"/>
          <p:nvPr/>
        </p:nvSpPr>
        <p:spPr>
          <a:xfrm>
            <a:off x="1206500" y="7675570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94" sz="4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 seas un control freak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brería/Framework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Librería/Framework</a:t>
            </a:r>
          </a:p>
        </p:txBody>
      </p:sp>
      <p:sp>
        <p:nvSpPr>
          <p:cNvPr id="195" name="Subtítulo de la diapositiva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e usa React como apoyo, pero aplicable a todo Front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 usa React como apoyo, pero aplicable a todo Front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Ventajas de delegar el control"/>
          <p:cNvSpPr txBox="1"/>
          <p:nvPr>
            <p:ph type="title"/>
          </p:nvPr>
        </p:nvSpPr>
        <p:spPr>
          <a:xfrm>
            <a:off x="1206500" y="4051755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Ventajas de delegar el control</a:t>
            </a:r>
          </a:p>
        </p:txBody>
      </p:sp>
      <p:sp>
        <p:nvSpPr>
          <p:cNvPr id="285" name="…y los riesgos"/>
          <p:cNvSpPr txBox="1"/>
          <p:nvPr>
            <p:ph type="body" idx="21"/>
          </p:nvPr>
        </p:nvSpPr>
        <p:spPr>
          <a:xfrm>
            <a:off x="1206500" y="534521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…y los riesgos</a:t>
            </a:r>
          </a:p>
        </p:txBody>
      </p:sp>
      <p:sp>
        <p:nvSpPr>
          <p:cNvPr id="286" name="Diseño y desarrollo ahora componen lo que necesitan…"/>
          <p:cNvSpPr txBox="1"/>
          <p:nvPr>
            <p:ph type="body" sz="quarter" idx="1"/>
          </p:nvPr>
        </p:nvSpPr>
        <p:spPr>
          <a:xfrm>
            <a:off x="1206500" y="7347759"/>
            <a:ext cx="21971000" cy="2316486"/>
          </a:xfrm>
          <a:prstGeom prst="rect">
            <a:avLst/>
          </a:prstGeom>
        </p:spPr>
        <p:txBody>
          <a:bodyPr/>
          <a:lstStyle/>
          <a:p>
            <a:pPr/>
            <a:r>
              <a:t>Diseño y desarrollo ahora </a:t>
            </a:r>
            <a:r>
              <a:rPr b="1"/>
              <a:t>componen</a:t>
            </a:r>
            <a:r>
              <a:t> lo que necesitan</a:t>
            </a:r>
          </a:p>
          <a:p>
            <a:pPr/>
            <a:r>
              <a:t>Si no te puedes fiar de desarrollo, el problema es más grande de lo que creías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ara qué nos sirve componer interfaces"/>
          <p:cNvSpPr txBox="1"/>
          <p:nvPr>
            <p:ph type="title"/>
          </p:nvPr>
        </p:nvSpPr>
        <p:spPr>
          <a:xfrm>
            <a:off x="1206500" y="3450955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Para qué nos sirve componer interfaces</a:t>
            </a:r>
          </a:p>
        </p:txBody>
      </p:sp>
      <p:sp>
        <p:nvSpPr>
          <p:cNvPr id="289" name="Subtítulo de la diapositiva"/>
          <p:cNvSpPr txBox="1"/>
          <p:nvPr>
            <p:ph type="body" idx="21"/>
          </p:nvPr>
        </p:nvSpPr>
        <p:spPr>
          <a:xfrm>
            <a:off x="1206500" y="474441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React, y otros frameworks (Vue, Astro) están pensados desde la composición…"/>
          <p:cNvSpPr txBox="1"/>
          <p:nvPr>
            <p:ph type="body" sz="half" idx="1"/>
          </p:nvPr>
        </p:nvSpPr>
        <p:spPr>
          <a:xfrm>
            <a:off x="1206500" y="6746960"/>
            <a:ext cx="21971000" cy="3518085"/>
          </a:xfrm>
          <a:prstGeom prst="rect">
            <a:avLst/>
          </a:prstGeom>
        </p:spPr>
        <p:txBody>
          <a:bodyPr/>
          <a:lstStyle/>
          <a:p>
            <a:pPr/>
            <a:r>
              <a:t>React, y otros frameworks (Vue, Astro) están pensados desde la composición</a:t>
            </a:r>
          </a:p>
          <a:p>
            <a:pPr/>
            <a:r>
              <a:t>!important deprecado, estilas lo que necesitas</a:t>
            </a:r>
          </a:p>
          <a:p>
            <a:pPr/>
            <a:r>
              <a:t>Puedes acceder, y reutilizar, las partes que necesites (donde las necesites)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Estilos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Estilos</a:t>
            </a:r>
          </a:p>
        </p:txBody>
      </p:sp>
      <p:sp>
        <p:nvSpPr>
          <p:cNvPr id="293" name="¿Ya no usaremos CSS? ¿Cómo implementamos condicionales?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¿Ya no usaremos CSS? ¿Cómo implementamos condicionales?</a:t>
            </a:r>
          </a:p>
        </p:txBody>
      </p:sp>
      <p:sp>
        <p:nvSpPr>
          <p:cNvPr id="294" name="Componer abre caminos… pero también genera problemas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Componer abre caminos… pero también genera problemas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stilos"/>
          <p:cNvSpPr txBox="1"/>
          <p:nvPr>
            <p:ph type="title"/>
          </p:nvPr>
        </p:nvSpPr>
        <p:spPr>
          <a:xfrm>
            <a:off x="1206500" y="3454682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Estilos</a:t>
            </a:r>
          </a:p>
        </p:txBody>
      </p:sp>
      <p:sp>
        <p:nvSpPr>
          <p:cNvPr id="297" name="¿Ya no usaremos CSS? ¿Cómo implementamos condicionales?"/>
          <p:cNvSpPr txBox="1"/>
          <p:nvPr>
            <p:ph type="body" idx="21"/>
          </p:nvPr>
        </p:nvSpPr>
        <p:spPr>
          <a:xfrm>
            <a:off x="1206500" y="474814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¿Ya no usaremos CSS? ¿Cómo implementamos condicionales?</a:t>
            </a:r>
          </a:p>
        </p:txBody>
      </p:sp>
      <p:sp>
        <p:nvSpPr>
          <p:cNvPr id="298" name="No dependemos de la estructura HTML para estilar…"/>
          <p:cNvSpPr txBox="1"/>
          <p:nvPr>
            <p:ph type="body" sz="half" idx="1"/>
          </p:nvPr>
        </p:nvSpPr>
        <p:spPr>
          <a:xfrm>
            <a:off x="1206500" y="6750686"/>
            <a:ext cx="21971000" cy="3510632"/>
          </a:xfrm>
          <a:prstGeom prst="rect">
            <a:avLst/>
          </a:prstGeom>
        </p:spPr>
        <p:txBody>
          <a:bodyPr/>
          <a:lstStyle/>
          <a:p>
            <a:pPr/>
            <a:r>
              <a:t>No dependemos de la estructura HTML para estilar</a:t>
            </a:r>
          </a:p>
          <a:p>
            <a:pPr/>
            <a:r>
              <a:t>Podemos usar tailwind/emotion para las clases</a:t>
            </a:r>
          </a:p>
          <a:p>
            <a:pPr/>
            <a:r>
              <a:t>Condicionales con clsx, classNames y más librerías (stylex en alpha)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Headless U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Headless U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303" name="Lógica desacoplada de la presentación"/>
          <p:cNvSpPr txBox="1"/>
          <p:nvPr/>
        </p:nvSpPr>
        <p:spPr>
          <a:xfrm>
            <a:off x="1206500" y="6438722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100"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Lógica desacoplada de la presentación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eadless User Interface Components"/>
          <p:cNvSpPr txBox="1"/>
          <p:nvPr>
            <p:ph type="title"/>
          </p:nvPr>
        </p:nvSpPr>
        <p:spPr>
          <a:xfrm>
            <a:off x="1206500" y="407554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User Interface Components</a:t>
            </a:r>
          </a:p>
        </p:txBody>
      </p:sp>
      <p:sp>
        <p:nvSpPr>
          <p:cNvPr id="306" name="merrickchristensen.com/articles/headless-user-interface-components/"/>
          <p:cNvSpPr txBox="1"/>
          <p:nvPr>
            <p:ph type="body" idx="21"/>
          </p:nvPr>
        </p:nvSpPr>
        <p:spPr>
          <a:xfrm>
            <a:off x="1206500" y="536900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506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merrickchristensen.com/articles/headless-user-interface-components/</a:t>
            </a:r>
          </a:p>
        </p:txBody>
      </p:sp>
      <p:sp>
        <p:nvSpPr>
          <p:cNvPr id="307" name="2018, Artículo original del patrón…"/>
          <p:cNvSpPr txBox="1"/>
          <p:nvPr>
            <p:ph type="body" sz="quarter" idx="1"/>
          </p:nvPr>
        </p:nvSpPr>
        <p:spPr>
          <a:xfrm>
            <a:off x="1206500" y="7371546"/>
            <a:ext cx="21971000" cy="2268913"/>
          </a:xfrm>
          <a:prstGeom prst="rect">
            <a:avLst/>
          </a:prstGeom>
        </p:spPr>
        <p:txBody>
          <a:bodyPr/>
          <a:lstStyle/>
          <a:p>
            <a:pPr/>
            <a:r>
              <a:t>2018, Artículo original del patrón</a:t>
            </a:r>
          </a:p>
          <a:p>
            <a:pPr/>
            <a:r>
              <a:t>Merrick Christensen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eadless UI Aplicado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310" name="Cómo nos acercamos al patrón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Cómo nos acercamos al patrón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Headless UI Aplicado"/>
          <p:cNvSpPr txBox="1"/>
          <p:nvPr>
            <p:ph type="title"/>
          </p:nvPr>
        </p:nvSpPr>
        <p:spPr>
          <a:xfrm>
            <a:off x="1206500" y="405429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313" name="Subtítulo de la diapositiva"/>
          <p:cNvSpPr txBox="1"/>
          <p:nvPr>
            <p:ph type="body" idx="21"/>
          </p:nvPr>
        </p:nvSpPr>
        <p:spPr>
          <a:xfrm>
            <a:off x="1206500" y="53477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eparamos lógica de la presentación…"/>
          <p:cNvSpPr txBox="1"/>
          <p:nvPr>
            <p:ph type="body" sz="quarter" idx="1"/>
          </p:nvPr>
        </p:nvSpPr>
        <p:spPr>
          <a:xfrm>
            <a:off x="1206500" y="7350302"/>
            <a:ext cx="21971000" cy="2311401"/>
          </a:xfrm>
          <a:prstGeom prst="rect">
            <a:avLst/>
          </a:prstGeom>
        </p:spPr>
        <p:txBody>
          <a:bodyPr/>
          <a:lstStyle/>
          <a:p>
            <a:pPr/>
            <a:r>
              <a:t>Separamos lógica de la presentación</a:t>
            </a:r>
          </a:p>
          <a:p>
            <a:pPr lvl="1"/>
            <a:r>
              <a:t>Hooks en 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Headless UI Aplicado"/>
          <p:cNvSpPr txBox="1"/>
          <p:nvPr>
            <p:ph type="title"/>
          </p:nvPr>
        </p:nvSpPr>
        <p:spPr>
          <a:xfrm>
            <a:off x="1206500" y="348971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317" name="Subtítulo de la diapositiva"/>
          <p:cNvSpPr txBox="1"/>
          <p:nvPr>
            <p:ph type="body" idx="21"/>
          </p:nvPr>
        </p:nvSpPr>
        <p:spPr>
          <a:xfrm>
            <a:off x="1206500" y="478318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Encapsulamos lógica y el consumer decide…"/>
          <p:cNvSpPr txBox="1"/>
          <p:nvPr>
            <p:ph type="body" sz="half" idx="1"/>
          </p:nvPr>
        </p:nvSpPr>
        <p:spPr>
          <a:xfrm>
            <a:off x="1206500" y="6785722"/>
            <a:ext cx="21971000" cy="3440561"/>
          </a:xfrm>
          <a:prstGeom prst="rect">
            <a:avLst/>
          </a:prstGeom>
        </p:spPr>
        <p:txBody>
          <a:bodyPr/>
          <a:lstStyle/>
          <a:p>
            <a:pPr/>
            <a:r>
              <a:t>Encapsulamos lógica y el consumer decide</a:t>
            </a:r>
          </a:p>
          <a:p>
            <a:pPr lvl="1"/>
            <a:r>
              <a:t>Estructura en cierta medida, existirán limitaciones de dominio</a:t>
            </a:r>
          </a:p>
          <a:p>
            <a:pPr lvl="1"/>
            <a:r>
              <a:t>Presentación (estilos, visibilidad, iconos)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pe Fabra Valver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9" sz="8000"/>
            </a:lvl1pPr>
          </a:lstStyle>
          <a:p>
            <a:pPr/>
            <a:r>
              <a:t>Pepe Fabra Valverde</a:t>
            </a:r>
          </a:p>
        </p:txBody>
      </p:sp>
      <p:sp>
        <p:nvSpPr>
          <p:cNvPr id="199" name="Senior Frontend Develop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Senior Frontend Developer</a:t>
            </a:r>
          </a:p>
        </p:txBody>
      </p:sp>
      <p:pic>
        <p:nvPicPr>
          <p:cNvPr id="200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3172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resentación y lógica no siempre irán de la man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Presentación y lógica no siempre irán de la mano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resentación y lógica no siempre irán de la man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Presentación y lógica no siempre irán de la mano</a:t>
            </a:r>
          </a:p>
        </p:txBody>
      </p:sp>
      <p:sp>
        <p:nvSpPr>
          <p:cNvPr id="323" name="Separarlos correctamente nos permite escalar"/>
          <p:cNvSpPr txBox="1"/>
          <p:nvPr/>
        </p:nvSpPr>
        <p:spPr>
          <a:xfrm>
            <a:off x="1206500" y="777386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100"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Separarlos correctamente nos permite escalar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anstack 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Tanstack Table</a:t>
            </a:r>
          </a:p>
        </p:txBody>
      </p:sp>
      <p:sp>
        <p:nvSpPr>
          <p:cNvPr id="326" name="Tablas agnóstica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Tablas agnósticas</a:t>
            </a:r>
          </a:p>
        </p:txBody>
      </p:sp>
      <p:pic>
        <p:nvPicPr>
          <p:cNvPr id="327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288" t="0" r="14288" b="0"/>
          <a:stretch>
            <a:fillRect/>
          </a:stretch>
        </p:blipFill>
        <p:spPr>
          <a:xfrm>
            <a:off x="12192000" y="1269999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Headless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HeadlessUI</a:t>
            </a:r>
          </a:p>
        </p:txBody>
      </p:sp>
      <p:sp>
        <p:nvSpPr>
          <p:cNvPr id="330" name="UI accesible, React y Vu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accesible, React y Vue</a:t>
            </a:r>
          </a:p>
        </p:txBody>
      </p:sp>
      <p:pic>
        <p:nvPicPr>
          <p:cNvPr id="331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22" t="0" r="1322" b="0"/>
          <a:stretch>
            <a:fillRect/>
          </a:stretch>
        </p:blipFill>
        <p:spPr>
          <a:xfrm>
            <a:off x="12192000" y="1269999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adix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Radix UI</a:t>
            </a:r>
          </a:p>
        </p:txBody>
      </p:sp>
      <p:sp>
        <p:nvSpPr>
          <p:cNvPr id="334" name="UI WACG complet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WACG completa</a:t>
            </a:r>
          </a:p>
        </p:txBody>
      </p:sp>
      <p:pic>
        <p:nvPicPr>
          <p:cNvPr id="335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18" t="0" r="1618" b="0"/>
          <a:stretch>
            <a:fillRect/>
          </a:stretch>
        </p:blipFill>
        <p:spPr>
          <a:xfrm>
            <a:off x="12192000" y="1269999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rk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Ark UI</a:t>
            </a:r>
          </a:p>
        </p:txBody>
      </p:sp>
      <p:sp>
        <p:nvSpPr>
          <p:cNvPr id="338" name="Solid, React y Vu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Solid, React y Vue</a:t>
            </a:r>
          </a:p>
        </p:txBody>
      </p:sp>
      <p:pic>
        <p:nvPicPr>
          <p:cNvPr id="339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60" t="0" r="1860" b="0"/>
          <a:stretch>
            <a:fillRect/>
          </a:stretch>
        </p:blipFill>
        <p:spPr>
          <a:xfrm>
            <a:off x="12192000" y="1269999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eparation of Concer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Separation of Concerns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ómo abordarlo"/>
          <p:cNvSpPr txBox="1"/>
          <p:nvPr>
            <p:ph type="title"/>
          </p:nvPr>
        </p:nvSpPr>
        <p:spPr>
          <a:xfrm>
            <a:off x="1206500" y="352290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Cómo abordarlo</a:t>
            </a:r>
          </a:p>
        </p:txBody>
      </p:sp>
      <p:sp>
        <p:nvSpPr>
          <p:cNvPr id="344" name="Subtítulo de la diapositiva"/>
          <p:cNvSpPr txBox="1"/>
          <p:nvPr>
            <p:ph type="body" idx="21"/>
          </p:nvPr>
        </p:nvSpPr>
        <p:spPr>
          <a:xfrm>
            <a:off x="1206500" y="481637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Primero desarrollamos las piezas descentralizadas para resolver el problema…"/>
          <p:cNvSpPr txBox="1"/>
          <p:nvPr>
            <p:ph type="body" sz="half" idx="1"/>
          </p:nvPr>
        </p:nvSpPr>
        <p:spPr>
          <a:xfrm>
            <a:off x="1206499" y="6818912"/>
            <a:ext cx="21971001" cy="337418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Primero desarrollamos las piezas descentralizadas para resolver el problema</a:t>
            </a:r>
          </a:p>
          <a:p>
            <a:pPr marL="889000" indent="-889000">
              <a:buSzPct val="100000"/>
              <a:buAutoNum type="arabicPeriod" startAt="1"/>
            </a:pPr>
            <a:r>
              <a:t>Y luego las juntamos como necesitemos en nuestro caso de uso</a:t>
            </a:r>
          </a:p>
          <a:p>
            <a:pPr marL="889000" indent="-889000">
              <a:buSzPct val="100000"/>
              <a:buAutoNum type="arabicPeriod" startAt="1"/>
            </a:pPr>
            <a:r>
              <a:t>Usar un enfoque Outside-In</a:t>
            </a:r>
            <a:r>
              <a:rPr b="1"/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Usa lo que necesites, cuando lo necesites, si lo necesit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Usa lo que necesites, cuando lo necesites, si lo necesitas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5 Years of Building React Table"/>
          <p:cNvSpPr txBox="1"/>
          <p:nvPr>
            <p:ph type="title"/>
          </p:nvPr>
        </p:nvSpPr>
        <p:spPr>
          <a:xfrm>
            <a:off x="1206500" y="2824607"/>
            <a:ext cx="9779000" cy="1435101"/>
          </a:xfrm>
          <a:prstGeom prst="rect">
            <a:avLst/>
          </a:prstGeom>
        </p:spPr>
        <p:txBody>
          <a:bodyPr/>
          <a:lstStyle>
            <a:lvl1pPr defTabSz="1536153">
              <a:defRPr spc="-107" sz="5355"/>
            </a:lvl1pPr>
          </a:lstStyle>
          <a:p>
            <a:pPr/>
            <a:r>
              <a:t>5 Years of Building React Table</a:t>
            </a:r>
          </a:p>
        </p:txBody>
      </p:sp>
      <p:sp>
        <p:nvSpPr>
          <p:cNvPr id="351" name="Subtítulo de la diapositiva"/>
          <p:cNvSpPr txBox="1"/>
          <p:nvPr>
            <p:ph type="body" idx="21"/>
          </p:nvPr>
        </p:nvSpPr>
        <p:spPr>
          <a:xfrm>
            <a:off x="1206500" y="4118070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Tanner Linsley…"/>
          <p:cNvSpPr txBox="1"/>
          <p:nvPr>
            <p:ph type="body" sz="quarter" idx="1"/>
          </p:nvPr>
        </p:nvSpPr>
        <p:spPr>
          <a:xfrm>
            <a:off x="1206500" y="6120612"/>
            <a:ext cx="9779000" cy="4784671"/>
          </a:xfrm>
          <a:prstGeom prst="rect">
            <a:avLst/>
          </a:prstGeom>
        </p:spPr>
        <p:txBody>
          <a:bodyPr/>
          <a:lstStyle/>
          <a:p>
            <a:pPr/>
            <a:r>
              <a:t>Tanner Linsley</a:t>
            </a:r>
          </a:p>
          <a:p>
            <a:pPr lvl="1"/>
            <a:r>
              <a:t>React table, query, virtualized, etc.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https://www.youtube.com/watch?v=O4IWJcafX8c</a:t>
            </a:r>
          </a:p>
        </p:txBody>
      </p:sp>
      <p:pic>
        <p:nvPicPr>
          <p:cNvPr id="353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0988" t="0" r="34102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n que funcione me confor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 que funcione me conformo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omain-Driven Design y Compound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Domain-Driven Design y Compound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omain-Driven Design"/>
          <p:cNvSpPr txBox="1"/>
          <p:nvPr>
            <p:ph type="title"/>
          </p:nvPr>
        </p:nvSpPr>
        <p:spPr>
          <a:xfrm>
            <a:off x="1206500" y="404701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Domain-Driven Design</a:t>
            </a:r>
          </a:p>
        </p:txBody>
      </p:sp>
      <p:sp>
        <p:nvSpPr>
          <p:cNvPr id="358" name="Una filosofía de diseño de software"/>
          <p:cNvSpPr txBox="1"/>
          <p:nvPr>
            <p:ph type="body" idx="21"/>
          </p:nvPr>
        </p:nvSpPr>
        <p:spPr>
          <a:xfrm>
            <a:off x="1206500" y="534048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 filosofía de diseño de software</a:t>
            </a:r>
          </a:p>
        </p:txBody>
      </p:sp>
      <p:sp>
        <p:nvSpPr>
          <p:cNvPr id="359" name="Eric Evans, 2003…"/>
          <p:cNvSpPr txBox="1"/>
          <p:nvPr>
            <p:ph type="body" sz="quarter" idx="1"/>
          </p:nvPr>
        </p:nvSpPr>
        <p:spPr>
          <a:xfrm>
            <a:off x="1206499" y="7343023"/>
            <a:ext cx="21971001" cy="2325959"/>
          </a:xfrm>
          <a:prstGeom prst="rect">
            <a:avLst/>
          </a:prstGeom>
        </p:spPr>
        <p:txBody>
          <a:bodyPr/>
          <a:lstStyle/>
          <a:p>
            <a:pPr/>
            <a:r>
              <a:t>Eric Evans, 2003</a:t>
            </a:r>
          </a:p>
          <a:p>
            <a:pPr/>
            <a:r>
              <a:t>Domain-Driven Design: Tackling Complexity in the Heart of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Qué objetivo tiene DDD"/>
          <p:cNvSpPr txBox="1"/>
          <p:nvPr>
            <p:ph type="title"/>
          </p:nvPr>
        </p:nvSpPr>
        <p:spPr>
          <a:xfrm>
            <a:off x="1206500" y="344364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Qué objetivo tiene DDD</a:t>
            </a:r>
          </a:p>
        </p:txBody>
      </p:sp>
      <p:sp>
        <p:nvSpPr>
          <p:cNvPr id="362" name="Subtítulo de la diapositiva"/>
          <p:cNvSpPr txBox="1"/>
          <p:nvPr>
            <p:ph type="body" idx="21"/>
          </p:nvPr>
        </p:nvSpPr>
        <p:spPr>
          <a:xfrm>
            <a:off x="1206499" y="4737104"/>
            <a:ext cx="21971001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Que el software simbolice el negocio…"/>
          <p:cNvSpPr txBox="1"/>
          <p:nvPr>
            <p:ph type="body" sz="half" idx="1"/>
          </p:nvPr>
        </p:nvSpPr>
        <p:spPr>
          <a:xfrm>
            <a:off x="1206499" y="6739646"/>
            <a:ext cx="21971001" cy="3532713"/>
          </a:xfrm>
          <a:prstGeom prst="rect">
            <a:avLst/>
          </a:prstGeom>
        </p:spPr>
        <p:txBody>
          <a:bodyPr/>
          <a:lstStyle/>
          <a:p>
            <a:pPr/>
            <a:r>
              <a:t>Que el software simbolice el negocio</a:t>
            </a:r>
          </a:p>
          <a:p>
            <a:pPr/>
            <a:r>
              <a:t>No perder el foco del negocio</a:t>
            </a:r>
          </a:p>
          <a:p>
            <a:pPr/>
            <a:r>
              <a:t>Lo técnico no ha de ser limitante del negocio</a:t>
            </a:r>
            <a:r>
              <a:rPr b="1"/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e usa lenguaje de negocio para escribir el softwar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usa lenguaje de negocio para escribir 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What is DDD?"/>
          <p:cNvSpPr txBox="1"/>
          <p:nvPr>
            <p:ph type="title"/>
          </p:nvPr>
        </p:nvSpPr>
        <p:spPr>
          <a:xfrm>
            <a:off x="1206500" y="3725058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What is DDD?</a:t>
            </a:r>
          </a:p>
        </p:txBody>
      </p:sp>
      <p:sp>
        <p:nvSpPr>
          <p:cNvPr id="368" name="DDD Europe"/>
          <p:cNvSpPr txBox="1"/>
          <p:nvPr>
            <p:ph type="body" idx="21"/>
          </p:nvPr>
        </p:nvSpPr>
        <p:spPr>
          <a:xfrm>
            <a:off x="1206500" y="5018521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DDD Europe</a:t>
            </a:r>
          </a:p>
        </p:txBody>
      </p:sp>
      <p:sp>
        <p:nvSpPr>
          <p:cNvPr id="369" name="Eric Evans…"/>
          <p:cNvSpPr txBox="1"/>
          <p:nvPr>
            <p:ph type="body" sz="quarter" idx="1"/>
          </p:nvPr>
        </p:nvSpPr>
        <p:spPr>
          <a:xfrm>
            <a:off x="1206500" y="7021063"/>
            <a:ext cx="9779000" cy="2983770"/>
          </a:xfrm>
          <a:prstGeom prst="rect">
            <a:avLst/>
          </a:prstGeom>
        </p:spPr>
        <p:txBody>
          <a:bodyPr/>
          <a:lstStyle/>
          <a:p>
            <a:pPr/>
            <a:r>
              <a:t>Eric Evans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https://www.youtube.com/watch?v=pMuiVlnGqjk</a:t>
            </a:r>
          </a:p>
        </p:txBody>
      </p:sp>
      <p:pic>
        <p:nvPicPr>
          <p:cNvPr id="370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1225" t="0" r="23864" b="0"/>
          <a:stretch>
            <a:fillRect/>
          </a:stretch>
        </p:blipFill>
        <p:spPr>
          <a:xfrm>
            <a:off x="12192000" y="1263848"/>
            <a:ext cx="10922001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¿Por qué se creó?"/>
          <p:cNvSpPr txBox="1"/>
          <p:nvPr>
            <p:ph type="title"/>
          </p:nvPr>
        </p:nvSpPr>
        <p:spPr>
          <a:xfrm>
            <a:off x="1206500" y="375388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¿Por qué se creó?</a:t>
            </a:r>
          </a:p>
        </p:txBody>
      </p:sp>
      <p:sp>
        <p:nvSpPr>
          <p:cNvPr id="373" name="Subtítulo de la diapositiva"/>
          <p:cNvSpPr txBox="1"/>
          <p:nvPr>
            <p:ph type="body" idx="21"/>
          </p:nvPr>
        </p:nvSpPr>
        <p:spPr>
          <a:xfrm>
            <a:off x="1206500" y="5047343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El foco estaba en desarrollar software, no en solucionar…"/>
          <p:cNvSpPr txBox="1"/>
          <p:nvPr>
            <p:ph type="body" sz="quarter" idx="1"/>
          </p:nvPr>
        </p:nvSpPr>
        <p:spPr>
          <a:xfrm>
            <a:off x="1206500" y="7049884"/>
            <a:ext cx="21971000" cy="2912236"/>
          </a:xfrm>
          <a:prstGeom prst="rect">
            <a:avLst/>
          </a:prstGeom>
        </p:spPr>
        <p:txBody>
          <a:bodyPr/>
          <a:lstStyle/>
          <a:p>
            <a:pPr/>
            <a:r>
              <a:t>El foco estaba en desarrollar software, </a:t>
            </a:r>
            <a:r>
              <a:rPr b="1"/>
              <a:t>no</a:t>
            </a:r>
            <a:r>
              <a:t> en solucionar</a:t>
            </a:r>
          </a:p>
          <a:p>
            <a:pPr/>
            <a:r>
              <a:t>Sigue ocurriendo, nos olvidamos que desarrollamos producto </a:t>
            </a:r>
            <a:r>
              <a:rPr b="1" i="1"/>
              <a:t>a través del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¿Cómo nos hemos desviado?"/>
          <p:cNvSpPr txBox="1"/>
          <p:nvPr>
            <p:ph type="title"/>
          </p:nvPr>
        </p:nvSpPr>
        <p:spPr>
          <a:xfrm>
            <a:off x="1206500" y="3721134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¿Cómo nos hemos desviado?</a:t>
            </a:r>
          </a:p>
        </p:txBody>
      </p:sp>
      <p:sp>
        <p:nvSpPr>
          <p:cNvPr id="377" name="Qué no es Domain-Driven Design"/>
          <p:cNvSpPr txBox="1"/>
          <p:nvPr>
            <p:ph type="body" idx="21"/>
          </p:nvPr>
        </p:nvSpPr>
        <p:spPr>
          <a:xfrm>
            <a:off x="1206499" y="501459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no es Domain-Driven Design</a:t>
            </a:r>
          </a:p>
        </p:txBody>
      </p:sp>
      <p:sp>
        <p:nvSpPr>
          <p:cNvPr id="378" name="Replicar arquitectura hexagonal en Java…"/>
          <p:cNvSpPr txBox="1"/>
          <p:nvPr>
            <p:ph type="body" sz="quarter" idx="1"/>
          </p:nvPr>
        </p:nvSpPr>
        <p:spPr>
          <a:xfrm>
            <a:off x="1206499" y="7017138"/>
            <a:ext cx="21971001" cy="2977728"/>
          </a:xfrm>
          <a:prstGeom prst="rect">
            <a:avLst/>
          </a:prstGeom>
        </p:spPr>
        <p:txBody>
          <a:bodyPr/>
          <a:lstStyle/>
          <a:p>
            <a:pPr/>
            <a:r>
              <a:t>Replicar arquitectura hexagonal en Java</a:t>
            </a:r>
          </a:p>
          <a:p>
            <a:pPr/>
            <a:r>
              <a:t>Hay limitaciones técnicas, pero más de una vez la limitación es no haber usado el lenguaje de negocio para desarrollar 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¿Cómo nos hemos desviado?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¿Cómo nos hemos desviado?</a:t>
            </a:r>
          </a:p>
        </p:txBody>
      </p:sp>
      <p:sp>
        <p:nvSpPr>
          <p:cNvPr id="381" name="Qué sí es Domain-Driven Design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sí es Domain-Driven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El software se adapta al negoci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software se adapta al negocio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El software se adapta al negocio… no al revé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software se adapta al negocio… no al revés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Historia de librerías y Desarrollo UI"/>
          <p:cNvSpPr txBox="1"/>
          <p:nvPr>
            <p:ph type="title"/>
          </p:nvPr>
        </p:nvSpPr>
        <p:spPr>
          <a:xfrm>
            <a:off x="1206500" y="449341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y Desarrollo UI</a:t>
            </a:r>
          </a:p>
        </p:txBody>
      </p:sp>
      <p:sp>
        <p:nvSpPr>
          <p:cNvPr id="205" name="Dónde empezamos"/>
          <p:cNvSpPr txBox="1"/>
          <p:nvPr>
            <p:ph type="body" idx="21"/>
          </p:nvPr>
        </p:nvSpPr>
        <p:spPr>
          <a:xfrm>
            <a:off x="1206500" y="5786878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Dónde empezamos</a:t>
            </a:r>
          </a:p>
        </p:txBody>
      </p:sp>
      <p:sp>
        <p:nvSpPr>
          <p:cNvPr id="206" name="TUI, Terminal UI"/>
          <p:cNvSpPr txBox="1"/>
          <p:nvPr>
            <p:ph type="body" sz="quarter" idx="1"/>
          </p:nvPr>
        </p:nvSpPr>
        <p:spPr>
          <a:xfrm>
            <a:off x="1206499" y="7789420"/>
            <a:ext cx="21971001" cy="14331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TUI, Terminal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Bounded Context"/>
          <p:cNvSpPr txBox="1"/>
          <p:nvPr>
            <p:ph type="title"/>
          </p:nvPr>
        </p:nvSpPr>
        <p:spPr>
          <a:xfrm>
            <a:off x="1206500" y="339659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Bounded Context</a:t>
            </a:r>
          </a:p>
        </p:txBody>
      </p:sp>
      <p:sp>
        <p:nvSpPr>
          <p:cNvPr id="388" name="Subtítulo de la diapositiva"/>
          <p:cNvSpPr txBox="1"/>
          <p:nvPr>
            <p:ph type="body" idx="21"/>
          </p:nvPr>
        </p:nvSpPr>
        <p:spPr>
          <a:xfrm>
            <a:off x="1206500" y="469005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Partes concretas del negocio que interactúan con otras…"/>
          <p:cNvSpPr txBox="1"/>
          <p:nvPr>
            <p:ph type="body" sz="half" idx="1"/>
          </p:nvPr>
        </p:nvSpPr>
        <p:spPr>
          <a:xfrm>
            <a:off x="1206500" y="6692595"/>
            <a:ext cx="21971000" cy="3626815"/>
          </a:xfrm>
          <a:prstGeom prst="rect">
            <a:avLst/>
          </a:prstGeom>
        </p:spPr>
        <p:txBody>
          <a:bodyPr/>
          <a:lstStyle/>
          <a:p>
            <a:pPr/>
            <a:r>
              <a:t>Partes concretas del negocio que interactúan con otras</a:t>
            </a:r>
          </a:p>
          <a:p>
            <a:pPr lvl="1"/>
            <a:r>
              <a:t>Son módulos pero en lenguaje de negocio</a:t>
            </a:r>
          </a:p>
          <a:p>
            <a:pPr/>
            <a:r>
              <a:t>Tener un modelo mental ayuda a replicar fórmulas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Namespace de componentes"/>
          <p:cNvSpPr txBox="1"/>
          <p:nvPr>
            <p:ph type="title"/>
          </p:nvPr>
        </p:nvSpPr>
        <p:spPr>
          <a:xfrm>
            <a:off x="1206500" y="4064884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Namespace de componentes</a:t>
            </a:r>
          </a:p>
        </p:txBody>
      </p:sp>
      <p:sp>
        <p:nvSpPr>
          <p:cNvPr id="392" name="Subtítulo de la diapositiva"/>
          <p:cNvSpPr txBox="1"/>
          <p:nvPr>
            <p:ph type="body" idx="21"/>
          </p:nvPr>
        </p:nvSpPr>
        <p:spPr>
          <a:xfrm>
            <a:off x="1206500" y="5358347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Object.assign para Function Components…"/>
          <p:cNvSpPr txBox="1"/>
          <p:nvPr>
            <p:ph type="body" sz="quarter" idx="1"/>
          </p:nvPr>
        </p:nvSpPr>
        <p:spPr>
          <a:xfrm>
            <a:off x="1206500" y="7360889"/>
            <a:ext cx="21971000" cy="2290227"/>
          </a:xfrm>
          <a:prstGeom prst="rect">
            <a:avLst/>
          </a:prstGeom>
        </p:spPr>
        <p:txBody>
          <a:bodyPr/>
          <a:lstStyle/>
          <a:p>
            <a:pPr/>
            <a:r>
              <a:t>Object.assign para Function Components</a:t>
            </a:r>
          </a:p>
          <a:p>
            <a:pPr/>
            <a:r>
              <a:t>“High cohesion, Low coupling”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Un-suck your"/>
          <p:cNvSpPr txBox="1"/>
          <p:nvPr>
            <p:ph type="title"/>
          </p:nvPr>
        </p:nvSpPr>
        <p:spPr>
          <a:xfrm>
            <a:off x="1206500" y="4347903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Un-suck your</a:t>
            </a:r>
          </a:p>
        </p:txBody>
      </p:sp>
      <p:sp>
        <p:nvSpPr>
          <p:cNvPr id="396" name="React Components"/>
          <p:cNvSpPr txBox="1"/>
          <p:nvPr>
            <p:ph type="body" idx="21"/>
          </p:nvPr>
        </p:nvSpPr>
        <p:spPr>
          <a:xfrm>
            <a:off x="1206500" y="5641366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React Components</a:t>
            </a:r>
          </a:p>
        </p:txBody>
      </p:sp>
      <p:sp>
        <p:nvSpPr>
          <p:cNvPr id="397" name="https://www.youtube.com/watch?v=vPRdY87_SH0"/>
          <p:cNvSpPr txBox="1"/>
          <p:nvPr>
            <p:ph type="body" sz="quarter" idx="1"/>
          </p:nvPr>
        </p:nvSpPr>
        <p:spPr>
          <a:xfrm>
            <a:off x="1206500" y="7643907"/>
            <a:ext cx="9779000" cy="1738081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https://www.youtube.com/watch?v=vPRdY87_SH0</a:t>
            </a:r>
          </a:p>
        </p:txBody>
      </p:sp>
      <p:pic>
        <p:nvPicPr>
          <p:cNvPr id="398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2545" t="0" r="22545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mpound Components"/>
          <p:cNvSpPr txBox="1"/>
          <p:nvPr>
            <p:ph type="title"/>
          </p:nvPr>
        </p:nvSpPr>
        <p:spPr>
          <a:xfrm>
            <a:off x="1206500" y="405227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Compound Components</a:t>
            </a:r>
          </a:p>
        </p:txBody>
      </p:sp>
      <p:sp>
        <p:nvSpPr>
          <p:cNvPr id="401" name="Composition by design"/>
          <p:cNvSpPr txBox="1"/>
          <p:nvPr>
            <p:ph type="body" idx="21"/>
          </p:nvPr>
        </p:nvSpPr>
        <p:spPr>
          <a:xfrm>
            <a:off x="1206500" y="534574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Composition by design</a:t>
            </a:r>
          </a:p>
        </p:txBody>
      </p:sp>
      <p:sp>
        <p:nvSpPr>
          <p:cNvPr id="402" name="Qué lo compone, props drilling, contextos y namespaces…"/>
          <p:cNvSpPr txBox="1"/>
          <p:nvPr>
            <p:ph type="body" sz="quarter" idx="1"/>
          </p:nvPr>
        </p:nvSpPr>
        <p:spPr>
          <a:xfrm>
            <a:off x="1206500" y="7348282"/>
            <a:ext cx="21971000" cy="2315441"/>
          </a:xfrm>
          <a:prstGeom prst="rect">
            <a:avLst/>
          </a:prstGeom>
        </p:spPr>
        <p:txBody>
          <a:bodyPr/>
          <a:lstStyle/>
          <a:p>
            <a:pPr/>
            <a:r>
              <a:t>Qué lo compone, props drilling, contextos y namespaces</a:t>
            </a:r>
          </a:p>
          <a:p>
            <a:pPr/>
            <a:r>
              <a:t>React, Vue, Solid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idado con el flash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Cuidado con el flash</a:t>
            </a:r>
          </a:p>
          <a:p>
            <a:pPr/>
            <a:r>
              <a:t>Ahora viene fondo blanco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07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08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11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Rectángulo 1"/>
          <p:cNvSpPr/>
          <p:nvPr/>
        </p:nvSpPr>
        <p:spPr>
          <a:xfrm>
            <a:off x="10000736" y="-1"/>
            <a:ext cx="9737125" cy="5074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13" name="Rectángulo 2"/>
          <p:cNvSpPr/>
          <p:nvPr/>
        </p:nvSpPr>
        <p:spPr>
          <a:xfrm>
            <a:off x="-1" y="4992130"/>
            <a:ext cx="24384000" cy="87238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14" name="Rectángulo 5"/>
          <p:cNvSpPr/>
          <p:nvPr/>
        </p:nvSpPr>
        <p:spPr>
          <a:xfrm>
            <a:off x="2273643" y="1153298"/>
            <a:ext cx="6738551" cy="3225027"/>
          </a:xfrm>
          <a:prstGeom prst="rect">
            <a:avLst/>
          </a:prstGeom>
          <a:solidFill>
            <a:srgbClr val="D0B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17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18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21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Rectángulo 1"/>
          <p:cNvSpPr/>
          <p:nvPr/>
        </p:nvSpPr>
        <p:spPr>
          <a:xfrm>
            <a:off x="10000736" y="-1"/>
            <a:ext cx="9737125" cy="5074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23" name="Rectángulo 2"/>
          <p:cNvSpPr/>
          <p:nvPr/>
        </p:nvSpPr>
        <p:spPr>
          <a:xfrm>
            <a:off x="1" y="4992127"/>
            <a:ext cx="24384000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24" name="Rectángulo 5"/>
          <p:cNvSpPr/>
          <p:nvPr/>
        </p:nvSpPr>
        <p:spPr>
          <a:xfrm>
            <a:off x="4600576" y="2438400"/>
            <a:ext cx="4271963" cy="657227"/>
          </a:xfrm>
          <a:prstGeom prst="rect">
            <a:avLst/>
          </a:prstGeom>
          <a:solidFill>
            <a:srgbClr val="A5D8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27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28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31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Rectángulo 1"/>
          <p:cNvSpPr/>
          <p:nvPr/>
        </p:nvSpPr>
        <p:spPr>
          <a:xfrm>
            <a:off x="10000736" y="-1"/>
            <a:ext cx="9737125" cy="5074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33" name="Rectángulo 2"/>
          <p:cNvSpPr/>
          <p:nvPr/>
        </p:nvSpPr>
        <p:spPr>
          <a:xfrm>
            <a:off x="1" y="4992127"/>
            <a:ext cx="24384000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36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37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40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Rectángulo 2"/>
          <p:cNvSpPr/>
          <p:nvPr/>
        </p:nvSpPr>
        <p:spPr>
          <a:xfrm>
            <a:off x="1" y="4992127"/>
            <a:ext cx="24383998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44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45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48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Rectángulo 1"/>
          <p:cNvSpPr/>
          <p:nvPr/>
        </p:nvSpPr>
        <p:spPr>
          <a:xfrm>
            <a:off x="19639005" y="4992127"/>
            <a:ext cx="4670281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50" name="Rectángulo 2"/>
          <p:cNvSpPr/>
          <p:nvPr/>
        </p:nvSpPr>
        <p:spPr>
          <a:xfrm>
            <a:off x="0" y="6999317"/>
            <a:ext cx="19451782" cy="67166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emáforos, farmacias y aeropuertos"/>
          <p:cNvSpPr txBox="1"/>
          <p:nvPr>
            <p:ph type="title"/>
          </p:nvPr>
        </p:nvSpPr>
        <p:spPr>
          <a:xfrm>
            <a:off x="1206500" y="5743879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Semáforos, farmacias y aeropuertos</a:t>
            </a:r>
          </a:p>
        </p:txBody>
      </p:sp>
      <p:sp>
        <p:nvSpPr>
          <p:cNvPr id="209" name="Ejemplos cotidianos de Interfaces de Usuario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Ejemplos cotidianos de Interfaces de Usuario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53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54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5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57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 1"/>
          <p:cNvSpPr/>
          <p:nvPr/>
        </p:nvSpPr>
        <p:spPr>
          <a:xfrm>
            <a:off x="19639005" y="4992127"/>
            <a:ext cx="4744995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59" name="Rectángulo 2"/>
          <p:cNvSpPr/>
          <p:nvPr/>
        </p:nvSpPr>
        <p:spPr>
          <a:xfrm>
            <a:off x="378940" y="7514705"/>
            <a:ext cx="18723710" cy="54365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62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63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66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Rectángulo 1"/>
          <p:cNvSpPr/>
          <p:nvPr/>
        </p:nvSpPr>
        <p:spPr>
          <a:xfrm>
            <a:off x="19639005" y="4992127"/>
            <a:ext cx="4744995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68" name="Rectángulo 5"/>
          <p:cNvSpPr/>
          <p:nvPr/>
        </p:nvSpPr>
        <p:spPr>
          <a:xfrm>
            <a:off x="7743091" y="11898514"/>
            <a:ext cx="3927979" cy="1002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69" name="Rectángulo 6"/>
          <p:cNvSpPr/>
          <p:nvPr/>
        </p:nvSpPr>
        <p:spPr>
          <a:xfrm>
            <a:off x="1514088" y="11898514"/>
            <a:ext cx="3927979" cy="1002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0" name="Rectángulo 7"/>
          <p:cNvSpPr/>
          <p:nvPr/>
        </p:nvSpPr>
        <p:spPr>
          <a:xfrm>
            <a:off x="558439" y="7671640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1" name="Rectángulo 8"/>
          <p:cNvSpPr/>
          <p:nvPr/>
        </p:nvSpPr>
        <p:spPr>
          <a:xfrm>
            <a:off x="5002977" y="7715070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2" name="Rectángulo 9"/>
          <p:cNvSpPr/>
          <p:nvPr/>
        </p:nvSpPr>
        <p:spPr>
          <a:xfrm>
            <a:off x="558439" y="10645795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3" name="Rectángulo 10"/>
          <p:cNvSpPr/>
          <p:nvPr/>
        </p:nvSpPr>
        <p:spPr>
          <a:xfrm>
            <a:off x="5002977" y="10689225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4" name="Rectángulo 11"/>
          <p:cNvSpPr/>
          <p:nvPr/>
        </p:nvSpPr>
        <p:spPr>
          <a:xfrm>
            <a:off x="6794140" y="10645795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5" name="Rectángulo 12"/>
          <p:cNvSpPr/>
          <p:nvPr/>
        </p:nvSpPr>
        <p:spPr>
          <a:xfrm>
            <a:off x="11225978" y="10676525"/>
            <a:ext cx="1419991" cy="730251"/>
          </a:xfrm>
          <a:prstGeom prst="rect">
            <a:avLst/>
          </a:prstGeom>
          <a:solidFill>
            <a:srgbClr val="B2F2B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6" name="Rectángulo 13"/>
          <p:cNvSpPr/>
          <p:nvPr/>
        </p:nvSpPr>
        <p:spPr>
          <a:xfrm>
            <a:off x="1459304" y="8896611"/>
            <a:ext cx="3927979" cy="1002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7" name="Rectángulo 14"/>
          <p:cNvSpPr/>
          <p:nvPr/>
        </p:nvSpPr>
        <p:spPr>
          <a:xfrm>
            <a:off x="6794140" y="7671640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8" name="Rectángulo 15"/>
          <p:cNvSpPr/>
          <p:nvPr/>
        </p:nvSpPr>
        <p:spPr>
          <a:xfrm>
            <a:off x="11238678" y="7715070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79" name="Rectángulo 16"/>
          <p:cNvSpPr/>
          <p:nvPr/>
        </p:nvSpPr>
        <p:spPr>
          <a:xfrm>
            <a:off x="13089432" y="7680655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80" name="Rectángulo 17"/>
          <p:cNvSpPr/>
          <p:nvPr/>
        </p:nvSpPr>
        <p:spPr>
          <a:xfrm>
            <a:off x="17521270" y="7711385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81" name="Rectángulo 18"/>
          <p:cNvSpPr/>
          <p:nvPr/>
        </p:nvSpPr>
        <p:spPr>
          <a:xfrm>
            <a:off x="13101583" y="10628979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82" name="Rectángulo 19"/>
          <p:cNvSpPr/>
          <p:nvPr/>
        </p:nvSpPr>
        <p:spPr>
          <a:xfrm>
            <a:off x="17546121" y="10672409"/>
            <a:ext cx="1419991" cy="730251"/>
          </a:xfrm>
          <a:prstGeom prst="rect">
            <a:avLst/>
          </a:prstGeom>
          <a:solidFill>
            <a:srgbClr val="FFD8A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85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86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7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489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Rectángulo 1"/>
          <p:cNvSpPr/>
          <p:nvPr/>
        </p:nvSpPr>
        <p:spPr>
          <a:xfrm>
            <a:off x="19639005" y="4992127"/>
            <a:ext cx="4744995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91" name="Rectángulo 5"/>
          <p:cNvSpPr/>
          <p:nvPr/>
        </p:nvSpPr>
        <p:spPr>
          <a:xfrm>
            <a:off x="7743091" y="11898514"/>
            <a:ext cx="3927979" cy="1002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92" name="Rectángulo 6"/>
          <p:cNvSpPr/>
          <p:nvPr/>
        </p:nvSpPr>
        <p:spPr>
          <a:xfrm>
            <a:off x="1514088" y="11898514"/>
            <a:ext cx="3927979" cy="1002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  <p:sp>
        <p:nvSpPr>
          <p:cNvPr id="493" name="Rectángulo 7"/>
          <p:cNvSpPr/>
          <p:nvPr/>
        </p:nvSpPr>
        <p:spPr>
          <a:xfrm>
            <a:off x="1459304" y="8896611"/>
            <a:ext cx="3927979" cy="1002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496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497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500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Rectángulo 1"/>
          <p:cNvSpPr/>
          <p:nvPr/>
        </p:nvSpPr>
        <p:spPr>
          <a:xfrm>
            <a:off x="19639005" y="4992127"/>
            <a:ext cx="4744995" cy="8723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lnSpc>
                <a:spcPct val="100000"/>
              </a:lnSpc>
              <a:spcBef>
                <a:spcPts val="0"/>
              </a:spcBef>
              <a:defRPr sz="3600">
                <a:latin typeface="Speak Pro"/>
                <a:ea typeface="Speak Pro"/>
                <a:cs typeface="Speak Pro"/>
                <a:sym typeface="Speak Pr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Marcador de pie de página 3"/>
          <p:cNvSpPr txBox="1"/>
          <p:nvPr/>
        </p:nvSpPr>
        <p:spPr>
          <a:xfrm>
            <a:off x="1321186" y="12280460"/>
            <a:ext cx="6330466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CD6B"/>
                </a:solidFill>
                <a:latin typeface="Speak Pro"/>
                <a:ea typeface="Speak Pro"/>
                <a:cs typeface="Speak Pro"/>
                <a:sym typeface="Speak Pro"/>
              </a:defRPr>
            </a:lvl1pPr>
          </a:lstStyle>
          <a:p>
            <a:pPr/>
            <a:r>
              <a:t>Headless UI: Una nueva manera de desarrollar UI</a:t>
            </a:r>
          </a:p>
        </p:txBody>
      </p:sp>
      <p:sp>
        <p:nvSpPr>
          <p:cNvPr id="504" name="Título 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517903">
              <a:defRPr sz="9130"/>
            </a:pPr>
          </a:p>
        </p:txBody>
      </p:sp>
      <p:sp>
        <p:nvSpPr>
          <p:cNvPr id="505" name="Subtítulo 2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6" name="Marcador de número de diapositiva 4"/>
          <p:cNvSpPr txBox="1"/>
          <p:nvPr>
            <p:ph type="sldNum" sz="quarter" idx="2"/>
          </p:nvPr>
        </p:nvSpPr>
        <p:spPr>
          <a:xfrm>
            <a:off x="22651292" y="12464610"/>
            <a:ext cx="534611" cy="551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Marcador de texto 25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</a:pPr>
          </a:p>
        </p:txBody>
      </p:sp>
      <p:pic>
        <p:nvPicPr>
          <p:cNvPr id="508" name="Imagen 27" descr="Imagen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apitulan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Recapitulando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capitulando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Recapitulando</a:t>
            </a:r>
          </a:p>
        </p:txBody>
      </p:sp>
      <p:sp>
        <p:nvSpPr>
          <p:cNvPr id="513" name="Hemos visto…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Hemos visto…</a:t>
            </a:r>
          </a:p>
        </p:txBody>
      </p:sp>
      <p:sp>
        <p:nvSpPr>
          <p:cNvPr id="514" name="Historia de librerías UI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apitulando"/>
          <p:cNvSpPr txBox="1"/>
          <p:nvPr>
            <p:ph type="title"/>
          </p:nvPr>
        </p:nvSpPr>
        <p:spPr>
          <a:xfrm>
            <a:off x="1206499" y="4133798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Recapitulando</a:t>
            </a:r>
          </a:p>
        </p:txBody>
      </p:sp>
      <p:sp>
        <p:nvSpPr>
          <p:cNvPr id="517" name="Hemos visto…"/>
          <p:cNvSpPr txBox="1"/>
          <p:nvPr>
            <p:ph type="body" idx="21"/>
          </p:nvPr>
        </p:nvSpPr>
        <p:spPr>
          <a:xfrm>
            <a:off x="1206499" y="5427261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Hemos visto…</a:t>
            </a:r>
          </a:p>
        </p:txBody>
      </p:sp>
      <p:sp>
        <p:nvSpPr>
          <p:cNvPr id="518" name="Historia de librerías UI…"/>
          <p:cNvSpPr txBox="1"/>
          <p:nvPr>
            <p:ph type="body" sz="quarter" idx="1"/>
          </p:nvPr>
        </p:nvSpPr>
        <p:spPr>
          <a:xfrm>
            <a:off x="1206499" y="7429803"/>
            <a:ext cx="21971001" cy="2152399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UI</a:t>
            </a:r>
          </a:p>
          <a:p>
            <a:pPr/>
            <a:r>
              <a:t>Headless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apitulando"/>
          <p:cNvSpPr txBox="1"/>
          <p:nvPr>
            <p:ph type="title"/>
          </p:nvPr>
        </p:nvSpPr>
        <p:spPr>
          <a:xfrm>
            <a:off x="1206499" y="3472957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Recapitulando</a:t>
            </a:r>
          </a:p>
        </p:txBody>
      </p:sp>
      <p:sp>
        <p:nvSpPr>
          <p:cNvPr id="521" name="Hemos visto…"/>
          <p:cNvSpPr txBox="1"/>
          <p:nvPr>
            <p:ph type="body" idx="21"/>
          </p:nvPr>
        </p:nvSpPr>
        <p:spPr>
          <a:xfrm>
            <a:off x="1206499" y="4766420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Hemos visto…</a:t>
            </a:r>
          </a:p>
        </p:txBody>
      </p:sp>
      <p:sp>
        <p:nvSpPr>
          <p:cNvPr id="522" name="Historia de librerías UI…"/>
          <p:cNvSpPr txBox="1"/>
          <p:nvPr>
            <p:ph type="body" sz="half" idx="1"/>
          </p:nvPr>
        </p:nvSpPr>
        <p:spPr>
          <a:xfrm>
            <a:off x="1206499" y="6768962"/>
            <a:ext cx="21971001" cy="3474081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UI</a:t>
            </a:r>
          </a:p>
          <a:p>
            <a:pPr/>
            <a:r>
              <a:t>Headless UI</a:t>
            </a:r>
          </a:p>
          <a:p>
            <a:pPr/>
            <a:r>
              <a:t>Compound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apitulando"/>
          <p:cNvSpPr txBox="1"/>
          <p:nvPr>
            <p:ph type="title"/>
          </p:nvPr>
        </p:nvSpPr>
        <p:spPr>
          <a:xfrm>
            <a:off x="1206499" y="2884765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Recapitulando</a:t>
            </a:r>
          </a:p>
        </p:txBody>
      </p:sp>
      <p:sp>
        <p:nvSpPr>
          <p:cNvPr id="525" name="Hemos visto…"/>
          <p:cNvSpPr txBox="1"/>
          <p:nvPr>
            <p:ph type="body" idx="21"/>
          </p:nvPr>
        </p:nvSpPr>
        <p:spPr>
          <a:xfrm>
            <a:off x="1206499" y="4178227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Hemos visto…</a:t>
            </a:r>
          </a:p>
        </p:txBody>
      </p:sp>
      <p:sp>
        <p:nvSpPr>
          <p:cNvPr id="526" name="Historia de librerías UI…"/>
          <p:cNvSpPr txBox="1"/>
          <p:nvPr>
            <p:ph type="body" sz="half" idx="1"/>
          </p:nvPr>
        </p:nvSpPr>
        <p:spPr>
          <a:xfrm>
            <a:off x="1206499" y="6180770"/>
            <a:ext cx="21971001" cy="4650465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UI</a:t>
            </a:r>
          </a:p>
          <a:p>
            <a:pPr/>
            <a:r>
              <a:t>Headless UI</a:t>
            </a:r>
          </a:p>
          <a:p>
            <a:pPr/>
            <a:r>
              <a:t>Compound Components</a:t>
            </a:r>
          </a:p>
          <a:p>
            <a:pPr/>
            <a:r>
              <a:t>Domain-Driven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Qué buscaba el desarrollo UI"/>
          <p:cNvSpPr txBox="1"/>
          <p:nvPr>
            <p:ph type="title"/>
          </p:nvPr>
        </p:nvSpPr>
        <p:spPr>
          <a:xfrm>
            <a:off x="1206500" y="343483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Qué buscaba el desarrollo UI</a:t>
            </a:r>
          </a:p>
        </p:txBody>
      </p:sp>
      <p:sp>
        <p:nvSpPr>
          <p:cNvPr id="212" name="Subtítulo de la diapositiva"/>
          <p:cNvSpPr txBox="1"/>
          <p:nvPr>
            <p:ph type="body" idx="21"/>
          </p:nvPr>
        </p:nvSpPr>
        <p:spPr>
          <a:xfrm>
            <a:off x="1206500" y="472829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Representar información al usuario…"/>
          <p:cNvSpPr txBox="1"/>
          <p:nvPr>
            <p:ph type="body" sz="half" idx="1"/>
          </p:nvPr>
        </p:nvSpPr>
        <p:spPr>
          <a:xfrm>
            <a:off x="1206499" y="6730835"/>
            <a:ext cx="21971001" cy="3550335"/>
          </a:xfrm>
          <a:prstGeom prst="rect">
            <a:avLst/>
          </a:prstGeom>
        </p:spPr>
        <p:txBody>
          <a:bodyPr/>
          <a:lstStyle/>
          <a:p>
            <a:pPr/>
            <a:r>
              <a:t>Representar información al usuario</a:t>
            </a:r>
          </a:p>
          <a:p>
            <a:pPr/>
            <a:r>
              <a:t>Ser más accesible para usuarios menos expertos</a:t>
            </a:r>
          </a:p>
          <a:p>
            <a:pPr/>
            <a:r>
              <a:t>Limitaciones técnicas y el progreso a través de los videojuegos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epe Fabra Valverde | Noviembre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Noviembre 2024</a:t>
            </a:r>
          </a:p>
        </p:txBody>
      </p:sp>
      <p:sp>
        <p:nvSpPr>
          <p:cNvPr id="529" name="Headless U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530" name="Una nueva manera de desarrollar interfac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 nueva manera de desarrollar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¡¡Gracias por la atención!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¡¡Gracias por la atención!!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regunt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Preguntas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TML y CSS"/>
          <p:cNvSpPr txBox="1"/>
          <p:nvPr>
            <p:ph type="title"/>
          </p:nvPr>
        </p:nvSpPr>
        <p:spPr>
          <a:xfrm>
            <a:off x="1206500" y="3946961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HTML y CSS</a:t>
            </a:r>
          </a:p>
        </p:txBody>
      </p:sp>
      <p:sp>
        <p:nvSpPr>
          <p:cNvPr id="216" name="Qué supuso"/>
          <p:cNvSpPr txBox="1"/>
          <p:nvPr>
            <p:ph type="body" idx="21"/>
          </p:nvPr>
        </p:nvSpPr>
        <p:spPr>
          <a:xfrm>
            <a:off x="1206500" y="5240423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supuso</a:t>
            </a:r>
          </a:p>
        </p:txBody>
      </p:sp>
      <p:sp>
        <p:nvSpPr>
          <p:cNvPr id="217" name="Lenguaje unificado para el desarrollo de interfaces…"/>
          <p:cNvSpPr txBox="1"/>
          <p:nvPr>
            <p:ph type="body" sz="quarter" idx="1"/>
          </p:nvPr>
        </p:nvSpPr>
        <p:spPr>
          <a:xfrm>
            <a:off x="1206500" y="7242965"/>
            <a:ext cx="21971000" cy="2526075"/>
          </a:xfrm>
          <a:prstGeom prst="rect">
            <a:avLst/>
          </a:prstGeom>
        </p:spPr>
        <p:txBody>
          <a:bodyPr/>
          <a:lstStyle/>
          <a:p>
            <a:pPr/>
            <a:r>
              <a:t>Lenguaje unificado para el desarrollo de interfaces</a:t>
            </a:r>
          </a:p>
          <a:p>
            <a:pPr/>
            <a:r>
              <a:t>Una manera enriquecida de compartir información científica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